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660"/>
  </p:normalViewPr>
  <p:slideViewPr>
    <p:cSldViewPr>
      <p:cViewPr>
        <p:scale>
          <a:sx n="68" d="100"/>
          <a:sy n="6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C332-38AD-459E-BD7E-8E2FED95302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BAF50-22B1-48DC-90E4-3AA828395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20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556AD-6E9B-410E-A40E-24BF2069FB1D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D31CD5-5B54-415D-BA3B-002F1489A89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neszkonyvtar.hu/contents/p-z/paulayelet.htm" TargetMode="External"/><Relationship Id="rId3" Type="http://schemas.openxmlformats.org/officeDocument/2006/relationships/hyperlink" Target="http://mek.oszk.hu/02000/02065/html/2kotet/5.html" TargetMode="External"/><Relationship Id="rId7" Type="http://schemas.openxmlformats.org/officeDocument/2006/relationships/hyperlink" Target="https://hu.wikipedia.org/wiki/Paulay_Ed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szinhaz.hu/eloadas/csongor-es-tunde-2/szinopszis" TargetMode="External"/><Relationship Id="rId5" Type="http://schemas.openxmlformats.org/officeDocument/2006/relationships/hyperlink" Target="http://tudasbazis.sulinet.hu/hu/magyar-nyelv-es-irodalom/irodalom/irodalom-10-osztaly/vorosmarty-csongor-es-tunde/csongor-es-tunde-keletkezestortenet-forrasok-mufaj" TargetMode="External"/><Relationship Id="rId10" Type="http://schemas.openxmlformats.org/officeDocument/2006/relationships/hyperlink" Target="https://hu.wikipedia.org/wiki/J%C3%A1szai_Mari" TargetMode="External"/><Relationship Id="rId4" Type="http://schemas.openxmlformats.org/officeDocument/2006/relationships/hyperlink" Target="http://mult-kor.hu/cikk.php?id=8760&amp;print=1" TargetMode="External"/><Relationship Id="rId9" Type="http://schemas.openxmlformats.org/officeDocument/2006/relationships/hyperlink" Target="http://nemzetiszinhaz.i-dome.hu/repertoar.php?play_id=42&amp;id=8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982193"/>
          </a:xfrm>
        </p:spPr>
        <p:txBody>
          <a:bodyPr>
            <a:noAutofit/>
          </a:bodyPr>
          <a:lstStyle/>
          <a:p>
            <a:r>
              <a:rPr lang="hu-HU" sz="7200" dirty="0" smtClean="0"/>
              <a:t>Vörösmarty Mihály:</a:t>
            </a:r>
            <a:br>
              <a:rPr lang="hu-HU" sz="7200" dirty="0" smtClean="0"/>
            </a:br>
            <a:r>
              <a:rPr lang="hu-HU" sz="7200" dirty="0" smtClean="0"/>
              <a:t>Csongor és Tünde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 évvel ezelőtt, a színház világában.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424847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hu-HU" dirty="0" smtClean="0"/>
              <a:t>„Drámairodalmunk egyik alapműve Vörösmarty műve a </a:t>
            </a:r>
            <a:r>
              <a:rPr lang="hu-HU" i="1" dirty="0" smtClean="0"/>
              <a:t>Csongor és Tünde,</a:t>
            </a:r>
            <a:r>
              <a:rPr lang="hu-HU" dirty="0" smtClean="0"/>
              <a:t> amely</a:t>
            </a:r>
            <a:r>
              <a:rPr lang="hu-HU" i="1" dirty="0" smtClean="0"/>
              <a:t> Az ember tragédiájával</a:t>
            </a:r>
            <a:r>
              <a:rPr lang="hu-HU" dirty="0" smtClean="0"/>
              <a:t> és</a:t>
            </a:r>
            <a:r>
              <a:rPr lang="hu-HU" i="1" dirty="0" smtClean="0"/>
              <a:t> Bánk bánnal </a:t>
            </a:r>
            <a:r>
              <a:rPr lang="hu-HU" dirty="0" smtClean="0"/>
              <a:t>alkotja a klasszikus magyar drámai triászt. Színházaink műsorán folyamatosan szereplő alkotás, az előadások stílusa korszakról-korszakra változik a mesei ábrázolástól posztmodern kompozíciókig. A Csongor és Tünde színpadra állítása próbatétel elé állítja a színházművészeket: megtalálni azt a kortárs színpadi formát, amely méltóképpen és szenvedélyesen közvetíti ezt az ősi mitológiákból szőtt többdimenziós tündérmesét a boldogságkeresésről. Hol a boldogság? Vörösmarty költői válasza erre a kérdésre: </a:t>
            </a:r>
            <a:r>
              <a:rPr lang="hu-HU" dirty="0"/>
              <a:t> </a:t>
            </a:r>
            <a:r>
              <a:rPr lang="hu-HU" b="1" dirty="0"/>
              <a:t>»</a:t>
            </a:r>
            <a:r>
              <a:rPr lang="hu-HU" dirty="0" smtClean="0"/>
              <a:t>a </a:t>
            </a:r>
            <a:r>
              <a:rPr lang="hu-HU" dirty="0" smtClean="0"/>
              <a:t>rideg, szomorú, gyászos éjben ébren maga van csak az egy szerelem</a:t>
            </a:r>
            <a:r>
              <a:rPr lang="hu-HU" dirty="0" smtClean="0"/>
              <a:t>.</a:t>
            </a:r>
            <a:r>
              <a:rPr lang="hu-HU" b="1" dirty="0"/>
              <a:t> </a:t>
            </a:r>
            <a:r>
              <a:rPr lang="hu-HU" b="1" dirty="0" smtClean="0"/>
              <a:t>« ”</a:t>
            </a:r>
            <a:endParaRPr lang="hu-HU" dirty="0" smtClean="0"/>
          </a:p>
          <a:p>
            <a:pPr fontAlgn="base">
              <a:buNone/>
            </a:pPr>
            <a:r>
              <a:rPr lang="hu-HU" sz="2100" dirty="0" smtClean="0"/>
              <a:t>	(</a:t>
            </a:r>
            <a:r>
              <a:rPr lang="hu-HU" sz="2100" dirty="0" smtClean="0"/>
              <a:t>részlet Kulcsár Edit írásából)</a:t>
            </a:r>
          </a:p>
          <a:p>
            <a:pPr fontAlgn="base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4365104"/>
            <a:ext cx="7488832" cy="193899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/>
              <a:t>Vörösmarty harmincéves korában írta a Csongor és </a:t>
            </a:r>
            <a:r>
              <a:rPr lang="hu-HU" sz="2400" dirty="0" smtClean="0"/>
              <a:t>Tündét</a:t>
            </a:r>
            <a:r>
              <a:rPr lang="hu-HU" sz="2400" dirty="0" smtClean="0"/>
              <a:t>. Életében </a:t>
            </a:r>
            <a:r>
              <a:rPr lang="hu-HU" sz="2400" dirty="0"/>
              <a:t>nem </a:t>
            </a:r>
            <a:r>
              <a:rPr lang="hu-HU" sz="2400" dirty="0" smtClean="0"/>
              <a:t>láthatta színpadon,pedig  Vörösmarty ezt a művét első pillanattól színpadra szánta, a sajátos jegyekkel rendelkező magyar drámairodalom megteremtésének igényével. </a:t>
            </a:r>
            <a:endParaRPr lang="hu-H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darab első rendezője: </a:t>
            </a:r>
            <a:r>
              <a:rPr lang="hu-H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176464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800" dirty="0" smtClean="0"/>
              <a:t>      </a:t>
            </a:r>
            <a:r>
              <a:rPr lang="hu-HU" sz="1800" dirty="0" err="1" smtClean="0"/>
              <a:t>Paulay</a:t>
            </a:r>
            <a:r>
              <a:rPr lang="hu-HU" sz="1800" dirty="0" smtClean="0"/>
              <a:t> hitt </a:t>
            </a:r>
            <a:r>
              <a:rPr lang="hu-HU" sz="1800" dirty="0"/>
              <a:t>abban, hogy irodalmi hagyományunk drámai termésében vannak olyan művek, amelyek érdemesek arra, hogy nemzeti színházkultúránk nélkülözhetetlen részeként tekintsünk rájuk, vonzó színpadi megjelenítésük pedig szervesen belenőhet szellemi életünk egészébe.</a:t>
            </a:r>
          </a:p>
        </p:txBody>
      </p:sp>
      <p:sp>
        <p:nvSpPr>
          <p:cNvPr id="5" name="Téglalap 4"/>
          <p:cNvSpPr/>
          <p:nvPr/>
        </p:nvSpPr>
        <p:spPr>
          <a:xfrm>
            <a:off x="4355976" y="2276872"/>
            <a:ext cx="4572000" cy="273921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u-HU" sz="2800" dirty="0" err="1"/>
              <a:t>Paulay</a:t>
            </a:r>
            <a:r>
              <a:rPr lang="hu-HU" sz="2800" dirty="0"/>
              <a:t> </a:t>
            </a:r>
            <a:r>
              <a:rPr lang="hu-HU" sz="2800" dirty="0" smtClean="0"/>
              <a:t>azonban</a:t>
            </a:r>
            <a:r>
              <a:rPr lang="hu-HU" sz="2800" dirty="0"/>
              <a:t> olyasmire vállalkozott, amivel előtte senki sem próbálkozott: Vörösmarty Mihály Csongor és Tündéjének színpadra vitelével</a:t>
            </a:r>
            <a:r>
              <a:rPr lang="hu-HU" sz="3200" dirty="0"/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251520" y="4437112"/>
            <a:ext cx="39604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Döntését így indokolta: „lehetetlen, hogy ma, midőn nyelvünk a társadalom minden részében elfoglalta jogos uralkodását, ne volna meg az érzék ama tömérdek szépség iránt, mely e műből áradoz</a:t>
            </a:r>
            <a:r>
              <a:rPr lang="hu-HU" dirty="0" smtClean="0"/>
              <a:t>.”</a:t>
            </a:r>
          </a:p>
          <a:p>
            <a:r>
              <a:rPr lang="hu-HU" sz="1600" dirty="0" smtClean="0"/>
              <a:t>(</a:t>
            </a:r>
            <a:r>
              <a:rPr lang="hu-HU" sz="1600" dirty="0"/>
              <a:t>Fővárosi Lapok, </a:t>
            </a:r>
            <a:r>
              <a:rPr lang="hu-HU" sz="1600" dirty="0" smtClean="0"/>
              <a:t>1879)</a:t>
            </a:r>
            <a:endParaRPr lang="hu-HU" sz="1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obbra nyíl 7"/>
          <p:cNvSpPr/>
          <p:nvPr/>
        </p:nvSpPr>
        <p:spPr>
          <a:xfrm rot="13914524">
            <a:off x="1792744" y="2692150"/>
            <a:ext cx="833731" cy="296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16200000">
            <a:off x="4092896" y="2107904"/>
            <a:ext cx="65075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8691726">
            <a:off x="6307330" y="2458984"/>
            <a:ext cx="65075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 rot="8933128">
            <a:off x="2074312" y="4873960"/>
            <a:ext cx="65075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 rot="5400000">
            <a:off x="4092896" y="5132240"/>
            <a:ext cx="65075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 rot="1425010">
            <a:off x="6542289" y="4223945"/>
            <a:ext cx="791586" cy="29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Dokumentum 13"/>
          <p:cNvSpPr/>
          <p:nvPr/>
        </p:nvSpPr>
        <p:spPr>
          <a:xfrm>
            <a:off x="395536" y="1412776"/>
            <a:ext cx="1872208" cy="86409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színész</a:t>
            </a:r>
            <a:endParaRPr lang="hu-HU" sz="3200" dirty="0"/>
          </a:p>
        </p:txBody>
      </p:sp>
      <p:sp>
        <p:nvSpPr>
          <p:cNvPr id="15" name="Folyamatábra: Dokumentum 14"/>
          <p:cNvSpPr/>
          <p:nvPr/>
        </p:nvSpPr>
        <p:spPr>
          <a:xfrm>
            <a:off x="3563888" y="908720"/>
            <a:ext cx="2016224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rendező</a:t>
            </a:r>
            <a:endParaRPr lang="hu-HU" sz="3200" dirty="0"/>
          </a:p>
        </p:txBody>
      </p:sp>
      <p:sp>
        <p:nvSpPr>
          <p:cNvPr id="17" name="Folyamatábra: Dokumentáció 16"/>
          <p:cNvSpPr/>
          <p:nvPr/>
        </p:nvSpPr>
        <p:spPr>
          <a:xfrm>
            <a:off x="2411760" y="3068960"/>
            <a:ext cx="3960440" cy="16561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err="1" smtClean="0"/>
              <a:t>Paulay</a:t>
            </a:r>
            <a:r>
              <a:rPr lang="hu-HU" sz="4400" dirty="0" smtClean="0"/>
              <a:t> Ede</a:t>
            </a:r>
          </a:p>
          <a:p>
            <a:pPr algn="ctr"/>
            <a:endParaRPr lang="hu-HU" dirty="0"/>
          </a:p>
        </p:txBody>
      </p:sp>
      <p:sp>
        <p:nvSpPr>
          <p:cNvPr id="18" name="Folyamatábra: Dokumentum 17"/>
          <p:cNvSpPr/>
          <p:nvPr/>
        </p:nvSpPr>
        <p:spPr>
          <a:xfrm>
            <a:off x="6156176" y="1484784"/>
            <a:ext cx="228255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dramaturg</a:t>
            </a:r>
            <a:endParaRPr lang="hu-HU" sz="3200" dirty="0"/>
          </a:p>
        </p:txBody>
      </p:sp>
      <p:sp>
        <p:nvSpPr>
          <p:cNvPr id="19" name="Folyamatábra: Dokumentum 18"/>
          <p:cNvSpPr/>
          <p:nvPr/>
        </p:nvSpPr>
        <p:spPr>
          <a:xfrm>
            <a:off x="6804248" y="4725144"/>
            <a:ext cx="1800200" cy="86409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fordító</a:t>
            </a:r>
          </a:p>
          <a:p>
            <a:pPr algn="ctr"/>
            <a:endParaRPr lang="hu-HU" sz="3200" dirty="0"/>
          </a:p>
        </p:txBody>
      </p:sp>
      <p:sp>
        <p:nvSpPr>
          <p:cNvPr id="20" name="Folyamatábra: Dokumentum 19"/>
          <p:cNvSpPr/>
          <p:nvPr/>
        </p:nvSpPr>
        <p:spPr>
          <a:xfrm>
            <a:off x="2627784" y="5805264"/>
            <a:ext cx="3744416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színészpedagógus</a:t>
            </a:r>
            <a:endParaRPr lang="hu-HU" sz="3200" dirty="0"/>
          </a:p>
        </p:txBody>
      </p:sp>
      <p:sp>
        <p:nvSpPr>
          <p:cNvPr id="21" name="Folyamatábra: Dokumentum 20"/>
          <p:cNvSpPr/>
          <p:nvPr/>
        </p:nvSpPr>
        <p:spPr>
          <a:xfrm>
            <a:off x="179512" y="5301208"/>
            <a:ext cx="18002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igazgató</a:t>
            </a:r>
            <a:endParaRPr lang="hu-HU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 numCol="2"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u-HU" sz="3400" dirty="0" smtClean="0"/>
              <a:t>Szülei: </a:t>
            </a:r>
            <a:r>
              <a:rPr lang="hu-HU" sz="3400" dirty="0" err="1" smtClean="0"/>
              <a:t>Paulay</a:t>
            </a:r>
            <a:r>
              <a:rPr lang="hu-HU" sz="3400" dirty="0" smtClean="0"/>
              <a:t> György és </a:t>
            </a:r>
            <a:r>
              <a:rPr lang="hu-HU" sz="3400" dirty="0" err="1" smtClean="0"/>
              <a:t>Zahorai</a:t>
            </a:r>
            <a:r>
              <a:rPr lang="hu-HU" sz="3400" dirty="0" smtClean="0"/>
              <a:t> Mária.</a:t>
            </a:r>
          </a:p>
          <a:p>
            <a:pPr>
              <a:buFont typeface="Wingdings" pitchFamily="2" charset="2"/>
              <a:buChar char="v"/>
            </a:pPr>
            <a:r>
              <a:rPr lang="hu-HU" sz="3400" dirty="0" smtClean="0"/>
              <a:t> 1836. március 12-én született, Tokajban.</a:t>
            </a:r>
          </a:p>
          <a:p>
            <a:pPr>
              <a:buFont typeface="Wingdings" pitchFamily="2" charset="2"/>
              <a:buChar char="v"/>
            </a:pPr>
            <a:r>
              <a:rPr lang="hu-HU" sz="3400" dirty="0"/>
              <a:t>Szülei akarata szerint az egyházi </a:t>
            </a:r>
            <a:r>
              <a:rPr lang="hu-HU" sz="3400" dirty="0" smtClean="0"/>
              <a:t>pályára kellett volna lépnie, ám Kassán lett színész.</a:t>
            </a:r>
            <a:endParaRPr lang="hu-HU" sz="3400" dirty="0"/>
          </a:p>
          <a:p>
            <a:pPr>
              <a:buFont typeface="Wingdings" pitchFamily="2" charset="2"/>
              <a:buChar char="v"/>
            </a:pPr>
            <a:r>
              <a:rPr lang="hu-HU" sz="3400" dirty="0" smtClean="0"/>
              <a:t>Álnévvel több vidéki város színpadát hódította meg.</a:t>
            </a:r>
            <a:endParaRPr lang="hu-HU" sz="3400" dirty="0"/>
          </a:p>
          <a:p>
            <a:pPr>
              <a:buFont typeface="Wingdings" pitchFamily="2" charset="2"/>
              <a:buChar char="v"/>
            </a:pPr>
            <a:r>
              <a:rPr lang="hu-HU" sz="3400" dirty="0" smtClean="0"/>
              <a:t>1859-ben</a:t>
            </a:r>
            <a:r>
              <a:rPr lang="hu-HU" sz="3400" dirty="0"/>
              <a:t>, Debrecenben vette feleségül a nála hét évvel idősebb </a:t>
            </a:r>
            <a:r>
              <a:rPr lang="hu-HU" sz="3400" dirty="0" err="1"/>
              <a:t>Gvozdanovits</a:t>
            </a:r>
            <a:r>
              <a:rPr lang="hu-HU" sz="3400" dirty="0"/>
              <a:t> </a:t>
            </a:r>
            <a:r>
              <a:rPr lang="hu-HU" sz="3400" dirty="0" smtClean="0"/>
              <a:t>Juliát.</a:t>
            </a:r>
          </a:p>
          <a:p>
            <a:pPr>
              <a:buFont typeface="Wingdings" pitchFamily="2" charset="2"/>
              <a:buChar char="v"/>
            </a:pPr>
            <a:r>
              <a:rPr lang="hu-HU" sz="3400" dirty="0"/>
              <a:t>1863 augusztusában meghívást kapott a budapesti Nemzeti Színházhoz, ahol </a:t>
            </a:r>
            <a:r>
              <a:rPr lang="hu-HU" sz="3400" dirty="0" smtClean="0"/>
              <a:t>megnyerte </a:t>
            </a:r>
            <a:r>
              <a:rPr lang="hu-HU" sz="3400" dirty="0"/>
              <a:t>a közönség </a:t>
            </a:r>
            <a:r>
              <a:rPr lang="hu-HU" sz="3400" dirty="0" smtClean="0"/>
              <a:t>tetszését,(Hamlet, Bánk bán, Rang és mód) így nejével </a:t>
            </a:r>
            <a:r>
              <a:rPr lang="hu-HU" sz="3400" dirty="0"/>
              <a:t>együtt </a:t>
            </a:r>
            <a:r>
              <a:rPr lang="hu-HU" sz="3400" dirty="0" smtClean="0"/>
              <a:t>már </a:t>
            </a:r>
            <a:r>
              <a:rPr lang="hu-HU" sz="3400" dirty="0"/>
              <a:t>szeptember 1-től </a:t>
            </a:r>
            <a:r>
              <a:rPr lang="hu-HU" sz="3400" dirty="0" smtClean="0"/>
              <a:t>szerződtették.</a:t>
            </a:r>
          </a:p>
          <a:p>
            <a:pPr>
              <a:buFont typeface="Wingdings" pitchFamily="2" charset="2"/>
              <a:buChar char="v"/>
            </a:pPr>
            <a:r>
              <a:rPr lang="hu-HU" sz="3400" dirty="0"/>
              <a:t>Második neje volt Adorján Berta drámai színésznő</a:t>
            </a:r>
          </a:p>
          <a:p>
            <a:pPr>
              <a:buFont typeface="Wingdings" pitchFamily="2" charset="2"/>
              <a:buChar char="v"/>
            </a:pPr>
            <a:r>
              <a:rPr lang="hu-HU" sz="3400" dirty="0" smtClean="0"/>
              <a:t>Elhunyt </a:t>
            </a:r>
            <a:r>
              <a:rPr lang="hu-HU" sz="3400" dirty="0"/>
              <a:t>1894. március 12-én délután 3 és fél órakor, örök nyugalomra helyezték 1894. március 14-én </a:t>
            </a:r>
            <a:r>
              <a:rPr lang="hu-HU" sz="3400" dirty="0" smtClean="0"/>
              <a:t>a</a:t>
            </a:r>
            <a:r>
              <a:rPr lang="hu-HU" sz="3400" dirty="0"/>
              <a:t> Kerepesi úti </a:t>
            </a:r>
            <a:r>
              <a:rPr lang="hu-HU" sz="3400" dirty="0" smtClean="0"/>
              <a:t>temetőben.</a:t>
            </a:r>
          </a:p>
          <a:p>
            <a:pPr>
              <a:buFont typeface="Wingdings" pitchFamily="2" charset="2"/>
              <a:buChar char="v"/>
            </a:pPr>
            <a:endParaRPr lang="hu-HU" sz="3400" dirty="0" smtClean="0"/>
          </a:p>
          <a:p>
            <a:pPr>
              <a:buFont typeface="Wingdings" pitchFamily="2" charset="2"/>
              <a:buChar char="v"/>
            </a:pPr>
            <a:endParaRPr lang="hu-HU" sz="3400" dirty="0" smtClean="0"/>
          </a:p>
          <a:p>
            <a:endParaRPr lang="hu-HU" sz="3400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9552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Paulay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 életéről:</a:t>
            </a:r>
            <a:endParaRPr lang="hu-H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 descr="200px-Paulay_Ede_sír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410445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296144"/>
          </a:xfrm>
        </p:spPr>
        <p:txBody>
          <a:bodyPr>
            <a:noAutofit/>
          </a:bodyPr>
          <a:lstStyle/>
          <a:p>
            <a:r>
              <a:rPr lang="hu-HU" sz="4400" dirty="0" smtClean="0"/>
              <a:t>Az 1879-es ősbemutatóról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800" dirty="0" smtClean="0"/>
              <a:t>Nagy Imre és Márkus Emília mint Csongor és Tünde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err="1" smtClean="0"/>
              <a:t>Mirígy</a:t>
            </a:r>
            <a:r>
              <a:rPr lang="hu-HU" sz="2800" dirty="0" smtClean="0"/>
              <a:t> szerepében Jászai Mari 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Ledért az ifjú </a:t>
            </a:r>
            <a:r>
              <a:rPr lang="hu-HU" sz="2800" dirty="0" err="1" smtClean="0"/>
              <a:t>Helvey</a:t>
            </a:r>
            <a:r>
              <a:rPr lang="hu-HU" sz="2800" dirty="0" smtClean="0"/>
              <a:t> Laura alakította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Újházi Ede (Kalmár)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E. Kovács Gyula (Fejedelem) 	   vándorok</a:t>
            </a:r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Bercsényi Béla (Tudós).</a:t>
            </a:r>
          </a:p>
          <a:p>
            <a:pPr>
              <a:buNone/>
            </a:pPr>
            <a:r>
              <a:rPr lang="hu-HU" sz="2800" dirty="0" smtClean="0"/>
              <a:t>Az előadás kísérőzenéjét Erkel Gyula szerezte.</a:t>
            </a:r>
            <a:endParaRPr lang="hu-HU" sz="2800" dirty="0"/>
          </a:p>
        </p:txBody>
      </p:sp>
      <p:sp>
        <p:nvSpPr>
          <p:cNvPr id="4" name="Jobbra nyíl feliratnak 3"/>
          <p:cNvSpPr/>
          <p:nvPr/>
        </p:nvSpPr>
        <p:spPr>
          <a:xfrm>
            <a:off x="5796136" y="3573016"/>
            <a:ext cx="360040" cy="136815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nagyim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1857375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152115_markus_emi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9958" y="260648"/>
            <a:ext cx="1764010" cy="2687045"/>
          </a:xfrm>
          <a:prstGeom prst="rect">
            <a:avLst/>
          </a:prstGeom>
        </p:spPr>
      </p:pic>
      <p:pic>
        <p:nvPicPr>
          <p:cNvPr id="7" name="Kép 6" descr="200px-Jászai_Mari-Kozm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1672580" cy="2800173"/>
          </a:xfrm>
          <a:prstGeom prst="rect">
            <a:avLst/>
          </a:prstGeom>
        </p:spPr>
      </p:pic>
      <p:pic>
        <p:nvPicPr>
          <p:cNvPr id="8" name="Kép 7" descr="Helvey_La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60648"/>
            <a:ext cx="1905000" cy="2753866"/>
          </a:xfrm>
          <a:prstGeom prst="rect">
            <a:avLst/>
          </a:prstGeom>
        </p:spPr>
      </p:pic>
      <p:pic>
        <p:nvPicPr>
          <p:cNvPr id="9" name="Kép 8" descr="ujhazie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501008"/>
            <a:ext cx="1682096" cy="2680720"/>
          </a:xfrm>
          <a:prstGeom prst="rect">
            <a:avLst/>
          </a:prstGeom>
        </p:spPr>
      </p:pic>
      <p:pic>
        <p:nvPicPr>
          <p:cNvPr id="10" name="Kép 9" descr="4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3501008"/>
            <a:ext cx="1769344" cy="2680720"/>
          </a:xfrm>
          <a:prstGeom prst="rect">
            <a:avLst/>
          </a:prstGeom>
        </p:spPr>
      </p:pic>
      <p:pic>
        <p:nvPicPr>
          <p:cNvPr id="11" name="Kép 10" descr="Bercsényi_Bél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3501007"/>
            <a:ext cx="1743468" cy="2680721"/>
          </a:xfrm>
          <a:prstGeom prst="rect">
            <a:avLst/>
          </a:prstGeom>
        </p:spPr>
      </p:pic>
      <p:pic>
        <p:nvPicPr>
          <p:cNvPr id="12" name="Kép 11" descr="erkel_gyula_port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3573016"/>
            <a:ext cx="1865230" cy="26087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Felhasznált irodalom: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u="sng" dirty="0" smtClean="0">
                <a:hlinkClick r:id="rId3"/>
              </a:rPr>
              <a:t>http://mek.oszk.hu/02000/02065/html/2kotet/5.html</a:t>
            </a:r>
            <a:endParaRPr lang="hu-HU" dirty="0" smtClean="0"/>
          </a:p>
          <a:p>
            <a:pPr lvl="0"/>
            <a:r>
              <a:rPr lang="hu-HU" u="sng" dirty="0" smtClean="0">
                <a:hlinkClick r:id="rId4"/>
              </a:rPr>
              <a:t>http://mult-kor.hu/cikk.php?id=8760&amp;print=1</a:t>
            </a:r>
            <a:endParaRPr lang="hu-HU" dirty="0" smtClean="0"/>
          </a:p>
          <a:p>
            <a:pPr lvl="0"/>
            <a:r>
              <a:rPr lang="hu-HU" u="sng" dirty="0" smtClean="0">
                <a:hlinkClick r:id="rId5"/>
              </a:rPr>
              <a:t>http://tudasbazis.sulinet.hu/hu/magyar-nyelv-es-irodalom/irodalom/irodalom-10-osztaly/vorosmarty-csongor-es-tunde/csongor-es-tunde-keletkezestortenet-forrasok-mufaj</a:t>
            </a:r>
            <a:endParaRPr lang="hu-HU" dirty="0" smtClean="0"/>
          </a:p>
          <a:p>
            <a:pPr lvl="0"/>
            <a:r>
              <a:rPr lang="hu-HU" u="sng" dirty="0" smtClean="0">
                <a:hlinkClick r:id="rId6"/>
              </a:rPr>
              <a:t>https://nemzetiszinhaz.hu/eloadas/csongor-es-tunde-2/szinopszis</a:t>
            </a:r>
            <a:endParaRPr lang="hu-HU" dirty="0" smtClean="0"/>
          </a:p>
          <a:p>
            <a:pPr lvl="0"/>
            <a:r>
              <a:rPr lang="hu-HU" u="sng" dirty="0" smtClean="0">
                <a:hlinkClick r:id="rId7"/>
              </a:rPr>
              <a:t>https://hu.wikipedia.org/wiki/Paulay_Ede</a:t>
            </a:r>
            <a:endParaRPr lang="hu-HU" dirty="0" smtClean="0"/>
          </a:p>
          <a:p>
            <a:pPr lvl="0"/>
            <a:r>
              <a:rPr lang="hu-HU" u="sng" dirty="0" smtClean="0">
                <a:hlinkClick r:id="rId8"/>
              </a:rPr>
              <a:t>http://www.szineszkonyvtar.hu/contents/p-z/paulayelet.htm</a:t>
            </a:r>
            <a:endParaRPr lang="hu-HU" dirty="0" smtClean="0"/>
          </a:p>
          <a:p>
            <a:pPr lvl="0"/>
            <a:r>
              <a:rPr lang="hu-HU" u="sng" dirty="0" smtClean="0">
                <a:hlinkClick r:id="rId9"/>
              </a:rPr>
              <a:t>http://nemzetiszinhaz.i-dome.hu/repertoar.php?play_id=42&amp;id=820</a:t>
            </a:r>
            <a:endParaRPr lang="hu-HU" dirty="0" smtClean="0"/>
          </a:p>
          <a:p>
            <a:pPr lvl="0"/>
            <a:r>
              <a:rPr lang="hu-HU" u="sng" dirty="0" smtClean="0">
                <a:hlinkClick r:id="rId10"/>
              </a:rPr>
              <a:t>https://hu.wikipedia.org/wiki/J%C3%A1szai_Mari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ranc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415050"/>
            <a:ext cx="4612722" cy="4159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églalap feliratnak 4"/>
          <p:cNvSpPr/>
          <p:nvPr/>
        </p:nvSpPr>
        <p:spPr>
          <a:xfrm>
            <a:off x="0" y="404664"/>
            <a:ext cx="4680520" cy="2592288"/>
          </a:xfrm>
          <a:prstGeom prst="wedgeRectCallout">
            <a:avLst>
              <a:gd name="adj1" fmla="val 37280"/>
              <a:gd name="adj2" fmla="val 103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</a:p>
          <a:p>
            <a:pPr algn="ctr"/>
            <a:endParaRPr lang="hu-HU" sz="4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6273225"/>
            <a:ext cx="595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Készítették:</a:t>
            </a:r>
            <a:br>
              <a:rPr lang="hu-HU" sz="1600" dirty="0" smtClean="0"/>
            </a:br>
            <a:r>
              <a:rPr lang="hu-HU" sz="1600" dirty="0" err="1" smtClean="0"/>
              <a:t>Macsári</a:t>
            </a:r>
            <a:r>
              <a:rPr lang="hu-HU" sz="1600" dirty="0" smtClean="0"/>
              <a:t> Dzsenifer, Monoki Fanni, Oláh Enikő, Vékony Anna</a:t>
            </a:r>
            <a:endParaRPr lang="hu-HU" sz="1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</TotalTime>
  <Words>256</Words>
  <Application>Microsoft Office PowerPoint</Application>
  <PresentationFormat>Diavetítés a képernyőre (4:3 oldalarány)</PresentationFormat>
  <Paragraphs>48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Loggia</vt:lpstr>
      <vt:lpstr>Vörösmarty Mihály: Csongor és Tünde</vt:lpstr>
      <vt:lpstr>PowerPoint bemutató</vt:lpstr>
      <vt:lpstr>A darab első rendezője: Paulay Ede</vt:lpstr>
      <vt:lpstr>PowerPoint bemutató</vt:lpstr>
      <vt:lpstr>PowerPoint bemutató</vt:lpstr>
      <vt:lpstr>Az 1879-es ősbemutatóról</vt:lpstr>
      <vt:lpstr>Felhasznált irodalom: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felhasználó</dc:creator>
  <cp:lastModifiedBy>Fanni</cp:lastModifiedBy>
  <cp:revision>37</cp:revision>
  <dcterms:created xsi:type="dcterms:W3CDTF">2016-03-16T17:27:20Z</dcterms:created>
  <dcterms:modified xsi:type="dcterms:W3CDTF">2016-03-20T22:15:32Z</dcterms:modified>
</cp:coreProperties>
</file>